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85" r:id="rId3"/>
    <p:sldId id="259" r:id="rId4"/>
    <p:sldId id="261" r:id="rId5"/>
    <p:sldId id="283" r:id="rId6"/>
    <p:sldId id="274" r:id="rId7"/>
    <p:sldId id="258" r:id="rId8"/>
    <p:sldId id="277" r:id="rId9"/>
    <p:sldId id="260" r:id="rId10"/>
    <p:sldId id="284" r:id="rId11"/>
    <p:sldId id="262" r:id="rId12"/>
    <p:sldId id="279" r:id="rId13"/>
    <p:sldId id="280" r:id="rId14"/>
    <p:sldId id="263" r:id="rId15"/>
    <p:sldId id="264" r:id="rId16"/>
    <p:sldId id="282" r:id="rId17"/>
    <p:sldId id="286" r:id="rId18"/>
    <p:sldId id="265" r:id="rId19"/>
    <p:sldId id="271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2" autoAdjust="0"/>
    <p:restoredTop sz="75963" autoAdjust="0"/>
  </p:normalViewPr>
  <p:slideViewPr>
    <p:cSldViewPr snapToGrid="0">
      <p:cViewPr varScale="1">
        <p:scale>
          <a:sx n="76" d="100"/>
          <a:sy n="76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2501A-C5CC-4B9B-A250-13467FB2FF8B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B9CFC-E3A1-4317-837D-5092D19FF0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35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Begin</a:t>
            </a:r>
          </a:p>
          <a:p>
            <a:endParaRPr lang="en-US" altLang="zh-TW" dirty="0"/>
          </a:p>
          <a:p>
            <a:r>
              <a:rPr lang="en-US" altLang="zh-TW" dirty="0"/>
              <a:t>1.</a:t>
            </a:r>
          </a:p>
          <a:p>
            <a:r>
              <a:rPr lang="en-US" altLang="zh-TW" dirty="0"/>
              <a:t>Idea: </a:t>
            </a:r>
            <a:r>
              <a:rPr lang="en-US" altLang="zh-TW" dirty="0" err="1"/>
              <a:t>eigen</a:t>
            </a:r>
            <a:r>
              <a:rPr lang="en-US" altLang="zh-TW" dirty="0"/>
              <a:t> value =1</a:t>
            </a:r>
          </a:p>
          <a:p>
            <a:endParaRPr lang="en-US" altLang="zh-TW" dirty="0"/>
          </a:p>
          <a:p>
            <a:r>
              <a:rPr lang="en-US" altLang="zh-TW" dirty="0"/>
              <a:t>2.</a:t>
            </a:r>
          </a:p>
          <a:p>
            <a:r>
              <a:rPr lang="en-US" altLang="zh-TW" dirty="0"/>
              <a:t>Dim of </a:t>
            </a:r>
            <a:r>
              <a:rPr lang="en-US" altLang="zh-TW" dirty="0" err="1"/>
              <a:t>eigen</a:t>
            </a:r>
            <a:r>
              <a:rPr lang="en-US" altLang="zh-TW" dirty="0"/>
              <a:t> value = 1 is 1 unique (add M)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</a:p>
          <a:p>
            <a:r>
              <a:rPr lang="en-US" altLang="zh-TW" dirty="0"/>
              <a:t>Power</a:t>
            </a:r>
            <a:r>
              <a:rPr lang="en-US" altLang="zh-TW" baseline="0" dirty="0"/>
              <a:t> method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38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 of number</a:t>
            </a:r>
          </a:p>
          <a:p>
            <a:endParaRPr lang="en-US" altLang="zh-TW" dirty="0"/>
          </a:p>
          <a:p>
            <a:r>
              <a:rPr lang="en-US" altLang="zh-TW" dirty="0"/>
              <a:t>Random surfer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927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following example shows that stochastic matrices do not need to be diagonalizable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CharterBT"/>
              </a:rPr>
              <a:t>The picture of a positive stochastic matrix is always the same, whether or not it is diagonalizable: </a:t>
            </a:r>
            <a:r>
              <a:rPr lang="en-US" altLang="zh-TW" b="0" i="1" dirty="0">
                <a:solidFill>
                  <a:srgbClr val="000000"/>
                </a:solidFill>
                <a:effectLst/>
                <a:latin typeface="CharterBT"/>
              </a:rPr>
              <a:t>all vectors are “sucked into the 1-eigenspace,”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harterBT"/>
              </a:rPr>
              <a:t> which is a line, without changing the sum of the entries of the vectors. This is the geometric content of the Perron–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CharterBT"/>
              </a:rPr>
              <a:t>Frobenius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CharterBT"/>
              </a:rPr>
              <a:t> theorem.</a:t>
            </a:r>
          </a:p>
          <a:p>
            <a:endParaRPr lang="en-US" altLang="zh-TW" b="0" i="0" dirty="0">
              <a:solidFill>
                <a:srgbClr val="000000"/>
              </a:solidFill>
              <a:effectLst/>
              <a:latin typeface="CharterBT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helvetica neue"/>
              </a:rPr>
              <a:t>【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 neue"/>
              </a:rPr>
              <a:t>數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 neue"/>
              </a:rPr>
              <a:t>】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 neue"/>
              </a:rPr>
              <a:t>冪，次方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 neue"/>
              </a:rPr>
              <a:t>[C]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16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How to rank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94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https://www.gotchseo.com/increase-google-rankings/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468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Autonomy? </a:t>
            </a:r>
            <a:r>
              <a:rPr lang="zh-TW" altLang="en-US" dirty="0"/>
              <a:t>自治</a:t>
            </a:r>
            <a:r>
              <a:rPr lang="en-US" altLang="zh-TW"/>
              <a:t>???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89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Depned</a:t>
            </a:r>
            <a:r>
              <a:rPr lang="en-US" altLang="zh-TW" baseline="0" dirty="0"/>
              <a:t> on others, but normalization is needed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surfer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81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Eigen value =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674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Hack this????????????????????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56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252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 of number</a:t>
            </a:r>
          </a:p>
          <a:p>
            <a:endParaRPr lang="en-US" altLang="zh-TW" dirty="0"/>
          </a:p>
          <a:p>
            <a:r>
              <a:rPr lang="en-US" altLang="zh-TW" dirty="0"/>
              <a:t>Random surfer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B9CFC-E3A1-4317-837D-5092D19FF02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74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65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23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72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14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90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18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0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78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04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471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9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BDE7A-51E7-4F72-A8AD-1F4060DFC293}" type="datetimeFigureOut">
              <a:rPr lang="zh-TW" altLang="en-US" smtClean="0"/>
              <a:t>2020/12/4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C36BB-33B6-4DB8-AF88-73C70EE3DB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2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ooks.com.tw/" TargetMode="External"/><Relationship Id="rId13" Type="http://schemas.openxmlformats.org/officeDocument/2006/relationships/hyperlink" Target="http://www.kkman.com.tw/" TargetMode="External"/><Relationship Id="rId3" Type="http://schemas.openxmlformats.org/officeDocument/2006/relationships/hyperlink" Target="http://tw.youtube.com/" TargetMode="External"/><Relationship Id="rId7" Type="http://schemas.openxmlformats.org/officeDocument/2006/relationships/hyperlink" Target="http://www.wretch.cc/" TargetMode="External"/><Relationship Id="rId12" Type="http://schemas.openxmlformats.org/officeDocument/2006/relationships/hyperlink" Target="http://www.i-part.com.tw/" TargetMode="External"/><Relationship Id="rId2" Type="http://schemas.openxmlformats.org/officeDocument/2006/relationships/hyperlink" Target="http://www.google.com.tw/" TargetMode="External"/><Relationship Id="rId16" Type="http://schemas.openxmlformats.org/officeDocument/2006/relationships/hyperlink" Target="http://ro.gamefli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104.com.tw/" TargetMode="External"/><Relationship Id="rId11" Type="http://schemas.openxmlformats.org/officeDocument/2006/relationships/hyperlink" Target="http://funp.com/" TargetMode="External"/><Relationship Id="rId5" Type="http://schemas.openxmlformats.org/officeDocument/2006/relationships/hyperlink" Target="http://www.pixnet.net/" TargetMode="External"/><Relationship Id="rId15" Type="http://schemas.openxmlformats.org/officeDocument/2006/relationships/hyperlink" Target="http://www.yubou.tw/" TargetMode="External"/><Relationship Id="rId10" Type="http://schemas.openxmlformats.org/officeDocument/2006/relationships/hyperlink" Target="http://www.cw.com.tw/" TargetMode="External"/><Relationship Id="rId4" Type="http://schemas.openxmlformats.org/officeDocument/2006/relationships/hyperlink" Target="http://www.ntu.edu.tw/" TargetMode="External"/><Relationship Id="rId9" Type="http://schemas.openxmlformats.org/officeDocument/2006/relationships/hyperlink" Target="http://udn.com/" TargetMode="External"/><Relationship Id="rId14" Type="http://schemas.openxmlformats.org/officeDocument/2006/relationships/hyperlink" Target="http://worker.bluecircus.ne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9014" y="5091762"/>
            <a:ext cx="5613590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TW" sz="4200">
                <a:solidFill>
                  <a:srgbClr val="FFFFFF"/>
                </a:solidFill>
              </a:rPr>
              <a:t>The Most Valuable Eigenvector</a:t>
            </a:r>
            <a:endParaRPr lang="zh-TW" altLang="en-US" sz="4200">
              <a:solidFill>
                <a:srgbClr val="FFFFFF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451589" y="5091763"/>
            <a:ext cx="2153396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TW" sz="2800" dirty="0">
                <a:solidFill>
                  <a:srgbClr val="FFC000"/>
                </a:solidFill>
              </a:rPr>
              <a:t>Hung-yi Lee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pic>
        <p:nvPicPr>
          <p:cNvPr id="1026" name="Picture 2" descr="Google 用4.5亿美元买下ADT 7%股权– 大马财经网">
            <a:extLst>
              <a:ext uri="{FF2B5EF4-FFF2-40B4-BE49-F238E27FC236}">
                <a16:creationId xmlns:a16="http://schemas.microsoft.com/office/drawing/2014/main" id="{F7229844-93CD-43DB-92DE-863A7FEEB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" r="-1" b="4457"/>
          <a:stretch/>
        </p:blipFill>
        <p:spPr bwMode="auto">
          <a:xfrm>
            <a:off x="240030" y="320040"/>
            <a:ext cx="8661654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2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5475"/>
            <a:ext cx="9264463" cy="4281488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628650" y="5003800"/>
            <a:ext cx="80581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28650" y="5241925"/>
            <a:ext cx="3409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65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Importance</a:t>
            </a:r>
            <a:r>
              <a:rPr lang="zh-TW" altLang="en-US" dirty="0"/>
              <a:t> </a:t>
            </a:r>
            <a:r>
              <a:rPr lang="en-US" altLang="zh-TW" dirty="0"/>
              <a:t>- Formulas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977062" y="2432737"/>
            <a:ext cx="899886" cy="89988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977062" y="4663184"/>
            <a:ext cx="899886" cy="8998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3172347" y="2377973"/>
            <a:ext cx="899886" cy="899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3172347" y="4663184"/>
            <a:ext cx="899886" cy="89988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1940446" y="2718389"/>
            <a:ext cx="12282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1940446" y="2893803"/>
            <a:ext cx="11611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rot="16200000" flipH="1">
            <a:off x="795638" y="4015485"/>
            <a:ext cx="1295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rot="10800000" flipH="1">
            <a:off x="1876947" y="5090241"/>
            <a:ext cx="1295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6" idx="7"/>
            <a:endCxn id="7" idx="3"/>
          </p:cNvCxnSpPr>
          <p:nvPr/>
        </p:nvCxnSpPr>
        <p:spPr>
          <a:xfrm flipV="1">
            <a:off x="1745163" y="3146074"/>
            <a:ext cx="1558969" cy="1648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rot="5400000" flipH="1">
            <a:off x="2974590" y="3961735"/>
            <a:ext cx="1295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1732135" y="3226038"/>
            <a:ext cx="1641847" cy="1488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1597015" y="3366661"/>
            <a:ext cx="1625515" cy="1480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08078" y="1879376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8" y="1879376"/>
                <a:ext cx="1070517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908078" y="5644639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8" y="5644639"/>
                <a:ext cx="1070517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01588" y="1916308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588" y="1916308"/>
                <a:ext cx="107051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168718" y="5651510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718" y="5651510"/>
                <a:ext cx="1070517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5084858" y="2166557"/>
                <a:ext cx="19585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58" y="2166557"/>
                <a:ext cx="1958548" cy="69147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5084858" y="3005570"/>
                <a:ext cx="128939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58" y="3005570"/>
                <a:ext cx="1289392" cy="6938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084858" y="4029478"/>
                <a:ext cx="305590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58" y="4029478"/>
                <a:ext cx="3055901" cy="6938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5084858" y="5053386"/>
                <a:ext cx="217976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58" y="5053386"/>
                <a:ext cx="2179764" cy="6938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/>
          <p:cNvSpPr txBox="1"/>
          <p:nvPr/>
        </p:nvSpPr>
        <p:spPr>
          <a:xfrm>
            <a:off x="2743426" y="6180294"/>
            <a:ext cx="386938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Consider a random surfer</a:t>
            </a:r>
            <a:endParaRPr lang="zh-TW" altLang="en-US" sz="2400" dirty="0"/>
          </a:p>
        </p:txBody>
      </p:sp>
      <p:pic>
        <p:nvPicPr>
          <p:cNvPr id="39" name="Picture 2" descr="http://tw.downloadicons.net/sites/default/files/en-ligne-2640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2" y="4508999"/>
            <a:ext cx="571940" cy="5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群組 45"/>
          <p:cNvGrpSpPr/>
          <p:nvPr/>
        </p:nvGrpSpPr>
        <p:grpSpPr>
          <a:xfrm>
            <a:off x="1940446" y="5224237"/>
            <a:ext cx="1161142" cy="461665"/>
            <a:chOff x="1940446" y="5224237"/>
            <a:chExt cx="1161142" cy="461665"/>
          </a:xfrm>
        </p:grpSpPr>
        <p:cxnSp>
          <p:nvCxnSpPr>
            <p:cNvPr id="41" name="直線單箭頭接點 40"/>
            <p:cNvCxnSpPr/>
            <p:nvPr/>
          </p:nvCxnSpPr>
          <p:spPr>
            <a:xfrm>
              <a:off x="1940446" y="5232400"/>
              <a:ext cx="116114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2095816" y="5224237"/>
              <a:ext cx="778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1/2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1873280" y="4022816"/>
            <a:ext cx="971774" cy="850893"/>
            <a:chOff x="1873280" y="4022816"/>
            <a:chExt cx="971774" cy="850893"/>
          </a:xfrm>
        </p:grpSpPr>
        <p:cxnSp>
          <p:nvCxnSpPr>
            <p:cNvPr id="42" name="直線單箭頭接點 41"/>
            <p:cNvCxnSpPr/>
            <p:nvPr/>
          </p:nvCxnSpPr>
          <p:spPr>
            <a:xfrm flipV="1">
              <a:off x="1873280" y="4022816"/>
              <a:ext cx="790054" cy="81213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>
              <a:off x="2066872" y="4412044"/>
              <a:ext cx="778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1/2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51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Importance</a:t>
            </a:r>
            <a:r>
              <a:rPr lang="zh-TW" altLang="en-US" dirty="0"/>
              <a:t> </a:t>
            </a:r>
            <a:r>
              <a:rPr lang="en-US" altLang="zh-TW" dirty="0"/>
              <a:t>- Formulas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5084858" y="2166557"/>
                <a:ext cx="19585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58" y="2166557"/>
                <a:ext cx="1958548" cy="6914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5084858" y="3005570"/>
                <a:ext cx="128939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58" y="3005570"/>
                <a:ext cx="1289392" cy="6938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084858" y="4029478"/>
                <a:ext cx="305590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58" y="4029478"/>
                <a:ext cx="3055901" cy="6938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5084858" y="5053386"/>
                <a:ext cx="217976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58" y="5053386"/>
                <a:ext cx="2179764" cy="6938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61" y="2023589"/>
            <a:ext cx="2781068" cy="1451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565264" y="3860118"/>
                <a:ext cx="2364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264" y="3860118"/>
                <a:ext cx="236405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52336" y="4674311"/>
                <a:ext cx="399629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The solution x is in the </a:t>
                </a:r>
                <a:r>
                  <a:rPr lang="en-US" altLang="zh-TW" sz="2800" dirty="0" err="1"/>
                  <a:t>eigenspace</a:t>
                </a:r>
                <a:r>
                  <a:rPr lang="en-US" altLang="zh-TW" sz="2800" dirty="0"/>
                  <a:t> of eigenvalue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36" y="4674311"/>
                <a:ext cx="3996291" cy="1384995"/>
              </a:xfrm>
              <a:prstGeom prst="rect">
                <a:avLst/>
              </a:prstGeom>
              <a:blipFill rotWithShape="0">
                <a:blip r:embed="rId9"/>
                <a:stretch>
                  <a:fillRect l="-3049" t="-4405" r="-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302896" y="2069169"/>
                <a:ext cx="120443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96" y="2069169"/>
                <a:ext cx="1204432" cy="136062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4909816" y="1961167"/>
            <a:ext cx="3587750" cy="42128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flipH="1">
            <a:off x="3455656" y="3894754"/>
            <a:ext cx="1292971" cy="4539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098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Importance</a:t>
            </a:r>
            <a:r>
              <a:rPr lang="zh-TW" altLang="en-US" dirty="0"/>
              <a:t> </a:t>
            </a:r>
            <a:r>
              <a:rPr lang="en-US" altLang="zh-TW" dirty="0"/>
              <a:t>- Formulas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142662" y="2360166"/>
            <a:ext cx="899886" cy="89988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142662" y="4590613"/>
            <a:ext cx="899886" cy="8998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7337947" y="2305402"/>
            <a:ext cx="899886" cy="899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337947" y="4590613"/>
            <a:ext cx="899886" cy="89988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106046" y="2645818"/>
            <a:ext cx="12282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6106046" y="2821232"/>
            <a:ext cx="11611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rot="16200000" flipH="1">
            <a:off x="4961238" y="3942914"/>
            <a:ext cx="1295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rot="10800000" flipH="1">
            <a:off x="6042547" y="5017670"/>
            <a:ext cx="1295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3" idx="7"/>
            <a:endCxn id="14" idx="3"/>
          </p:cNvCxnSpPr>
          <p:nvPr/>
        </p:nvCxnSpPr>
        <p:spPr>
          <a:xfrm flipV="1">
            <a:off x="5910763" y="3073503"/>
            <a:ext cx="1558969" cy="1648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rot="5400000" flipH="1">
            <a:off x="7140190" y="3889164"/>
            <a:ext cx="1295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 flipV="1">
            <a:off x="5897735" y="3153467"/>
            <a:ext cx="1641847" cy="1488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762615" y="3294090"/>
            <a:ext cx="1625515" cy="1480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73678" y="1806805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678" y="1806805"/>
                <a:ext cx="1070517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073678" y="5572068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678" y="5572068"/>
                <a:ext cx="107051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267188" y="1843737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188" y="1843737"/>
                <a:ext cx="107051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7334318" y="5578939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318" y="5578939"/>
                <a:ext cx="1070517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822327" y="1862449"/>
            <a:ext cx="567438" cy="4728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5860476" y="5560875"/>
            <a:ext cx="567438" cy="4728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8004050" y="1864623"/>
            <a:ext cx="567438" cy="4728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8053986" y="5559350"/>
            <a:ext cx="567438" cy="4728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61" y="2023589"/>
            <a:ext cx="2781068" cy="1451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565264" y="3860118"/>
                <a:ext cx="2364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264" y="3860118"/>
                <a:ext cx="236405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302896" y="2069169"/>
                <a:ext cx="120443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96" y="2069169"/>
                <a:ext cx="1204432" cy="136062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752336" y="4674311"/>
                <a:ext cx="399629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The solution x is in the </a:t>
                </a:r>
                <a:r>
                  <a:rPr lang="en-US" altLang="zh-TW" sz="2800" dirty="0" err="1"/>
                  <a:t>eigenspace</a:t>
                </a:r>
                <a:r>
                  <a:rPr lang="en-US" altLang="zh-TW" sz="2800" dirty="0"/>
                  <a:t> of eigenvalue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36" y="4674311"/>
                <a:ext cx="3996291" cy="1384995"/>
              </a:xfrm>
              <a:prstGeom prst="rect">
                <a:avLst/>
              </a:prstGeom>
              <a:blipFill rotWithShape="0">
                <a:blip r:embed="rId10"/>
                <a:stretch>
                  <a:fillRect l="-3049" t="-4405" r="-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430755" y="6086678"/>
                <a:ext cx="3141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9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755" y="6086678"/>
                <a:ext cx="3141245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13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20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29" grpId="0" animBg="1"/>
      <p:bldP spid="30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Eigenvalue = 1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004" y="1887444"/>
            <a:ext cx="4003675" cy="20900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19" y="168371"/>
            <a:ext cx="2329731" cy="23919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87004" y="4144869"/>
            <a:ext cx="434759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Column-stochastic Matrix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180908" y="4841477"/>
                <a:ext cx="57714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Column-stochastic matrix always have eigenvalue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800" dirty="0"/>
                  <a:t>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908" y="4841477"/>
                <a:ext cx="5771436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220" t="-5732" r="-1586" b="-17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089729" y="5968972"/>
            <a:ext cx="566582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How about the Dangling nodes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只入不出</a:t>
            </a:r>
            <a:r>
              <a:rPr lang="en-US" altLang="zh-TW" sz="2400" dirty="0"/>
              <a:t>)?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14719" y="2554698"/>
                <a:ext cx="2364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719" y="2554698"/>
                <a:ext cx="236405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33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Unique Ranking?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5142662" y="2360166"/>
            <a:ext cx="899886" cy="89988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" name="橢圓 4"/>
          <p:cNvSpPr/>
          <p:nvPr/>
        </p:nvSpPr>
        <p:spPr>
          <a:xfrm>
            <a:off x="5142662" y="4590613"/>
            <a:ext cx="899886" cy="8998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7337947" y="2305402"/>
            <a:ext cx="899886" cy="899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337947" y="4590613"/>
            <a:ext cx="899886" cy="89988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106046" y="2645818"/>
            <a:ext cx="12282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>
            <a:off x="6106046" y="2821232"/>
            <a:ext cx="11611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16200000" flipH="1">
            <a:off x="4961238" y="3942914"/>
            <a:ext cx="1295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rot="10800000" flipH="1">
            <a:off x="6042547" y="5017670"/>
            <a:ext cx="1295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7"/>
            <a:endCxn id="6" idx="3"/>
          </p:cNvCxnSpPr>
          <p:nvPr/>
        </p:nvCxnSpPr>
        <p:spPr>
          <a:xfrm flipV="1">
            <a:off x="5910763" y="3073503"/>
            <a:ext cx="1558969" cy="1648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rot="5400000" flipH="1">
            <a:off x="7140190" y="3889164"/>
            <a:ext cx="1295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5897735" y="3153467"/>
            <a:ext cx="1641847" cy="1488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762615" y="3294090"/>
            <a:ext cx="1625515" cy="1480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073678" y="1806805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678" y="1806805"/>
                <a:ext cx="1070517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073678" y="5572068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678" y="5572068"/>
                <a:ext cx="107051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267188" y="1843737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188" y="1843737"/>
                <a:ext cx="107051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334318" y="5578939"/>
                <a:ext cx="1070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318" y="5578939"/>
                <a:ext cx="1070517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5822327" y="1862449"/>
            <a:ext cx="567438" cy="4728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5860476" y="5560875"/>
            <a:ext cx="567438" cy="4728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8004050" y="1864623"/>
            <a:ext cx="567438" cy="4728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8053986" y="5559350"/>
            <a:ext cx="567438" cy="4728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732" y="1865915"/>
            <a:ext cx="3244470" cy="1693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027253" y="3680742"/>
                <a:ext cx="42041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Having eigenvalue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3" y="3680742"/>
                <a:ext cx="4204147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048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1028274" y="4277454"/>
            <a:ext cx="3394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If the dimension of the subspace is 1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082207" y="5305053"/>
            <a:ext cx="273079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Unique Ranking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076069" y="5952099"/>
            <a:ext cx="273079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Unique Score</a:t>
            </a:r>
            <a:endParaRPr lang="zh-TW" altLang="en-US" sz="2800" dirty="0"/>
          </a:p>
        </p:txBody>
      </p:sp>
      <p:sp>
        <p:nvSpPr>
          <p:cNvPr id="29" name="向右箭號 28"/>
          <p:cNvSpPr/>
          <p:nvPr/>
        </p:nvSpPr>
        <p:spPr>
          <a:xfrm>
            <a:off x="518135" y="6032208"/>
            <a:ext cx="1463065" cy="355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77635" y="5650133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constraint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065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向下箭號 52"/>
          <p:cNvSpPr/>
          <p:nvPr/>
        </p:nvSpPr>
        <p:spPr>
          <a:xfrm rot="19024476">
            <a:off x="2314589" y="5096836"/>
            <a:ext cx="445675" cy="63421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Unique Ranking?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69" y="247384"/>
            <a:ext cx="3414568" cy="1918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772917" y="2137084"/>
                <a:ext cx="3028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Dim for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2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17" y="2137084"/>
                <a:ext cx="3028950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/>
          <p:cNvSpPr/>
          <p:nvPr/>
        </p:nvSpPr>
        <p:spPr>
          <a:xfrm>
            <a:off x="1523033" y="308420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1508130" y="4453672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2914645" y="3084209"/>
            <a:ext cx="540000" cy="540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2914645" y="4489983"/>
            <a:ext cx="540000" cy="54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3970375" y="3784066"/>
            <a:ext cx="540000" cy="54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1672711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1875069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3091936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3294294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2" idx="1"/>
          </p:cNvCxnSpPr>
          <p:nvPr/>
        </p:nvCxnSpPr>
        <p:spPr>
          <a:xfrm flipH="1" flipV="1">
            <a:off x="3495279" y="3475937"/>
            <a:ext cx="554177" cy="387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2" idx="3"/>
          </p:cNvCxnSpPr>
          <p:nvPr/>
        </p:nvCxnSpPr>
        <p:spPr>
          <a:xfrm flipH="1">
            <a:off x="3431258" y="4244985"/>
            <a:ext cx="618198" cy="505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63661" y="3123376"/>
            <a:ext cx="62865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1/2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60611" y="4464052"/>
            <a:ext cx="62865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1/2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432982" y="3084209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425805" y="4500525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538219" y="3809974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橢圓 29"/>
          <p:cNvSpPr/>
          <p:nvPr/>
        </p:nvSpPr>
        <p:spPr>
          <a:xfrm>
            <a:off x="5711914" y="308420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1" name="橢圓 30"/>
          <p:cNvSpPr/>
          <p:nvPr/>
        </p:nvSpPr>
        <p:spPr>
          <a:xfrm>
            <a:off x="5697011" y="4453672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32" name="橢圓 31"/>
          <p:cNvSpPr/>
          <p:nvPr/>
        </p:nvSpPr>
        <p:spPr>
          <a:xfrm>
            <a:off x="7103526" y="3084209"/>
            <a:ext cx="540000" cy="540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3" name="橢圓 32"/>
          <p:cNvSpPr/>
          <p:nvPr/>
        </p:nvSpPr>
        <p:spPr>
          <a:xfrm>
            <a:off x="7103526" y="4489983"/>
            <a:ext cx="540000" cy="54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8159256" y="3784066"/>
            <a:ext cx="540000" cy="54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5861592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063950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280817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7483175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34" idx="1"/>
          </p:cNvCxnSpPr>
          <p:nvPr/>
        </p:nvCxnSpPr>
        <p:spPr>
          <a:xfrm flipH="1" flipV="1">
            <a:off x="7684160" y="3475937"/>
            <a:ext cx="554177" cy="387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4" idx="3"/>
          </p:cNvCxnSpPr>
          <p:nvPr/>
        </p:nvCxnSpPr>
        <p:spPr>
          <a:xfrm flipH="1">
            <a:off x="7620139" y="4244985"/>
            <a:ext cx="618198" cy="505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727100" y="3809974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233277" y="3102944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26100" y="4519260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6464853" y="3123376"/>
            <a:ext cx="62865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1/2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461803" y="4464052"/>
            <a:ext cx="62865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1/2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2619694" y="5568448"/>
            <a:ext cx="454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Any linear combination is in the </a:t>
            </a:r>
            <a:r>
              <a:rPr lang="en-US" altLang="zh-TW" sz="2400" dirty="0" err="1"/>
              <a:t>eigenspace</a:t>
            </a:r>
            <a:r>
              <a:rPr lang="en-US" altLang="zh-TW" sz="2400" dirty="0"/>
              <a:t>  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61342" y="2459311"/>
            <a:ext cx="120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Basis: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114443" y="6077240"/>
            <a:ext cx="360285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Not Unique Ranking</a:t>
            </a:r>
            <a:endParaRPr lang="zh-TW" altLang="en-US" sz="2800" dirty="0"/>
          </a:p>
        </p:txBody>
      </p:sp>
      <p:sp>
        <p:nvSpPr>
          <p:cNvPr id="55" name="向下箭號 54"/>
          <p:cNvSpPr/>
          <p:nvPr/>
        </p:nvSpPr>
        <p:spPr>
          <a:xfrm rot="2575524" flipH="1">
            <a:off x="6282176" y="5045513"/>
            <a:ext cx="445675" cy="63421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064742" y="1723390"/>
            <a:ext cx="386938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about dimension &gt;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872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 animBg="1"/>
      <p:bldP spid="55" grpId="0" animBg="1"/>
      <p:bldP spid="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Unique Ranking?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69" y="247384"/>
            <a:ext cx="3414568" cy="1918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772917" y="2137084"/>
                <a:ext cx="3028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Dim for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2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17" y="2137084"/>
                <a:ext cx="3028950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/>
          <p:cNvSpPr/>
          <p:nvPr/>
        </p:nvSpPr>
        <p:spPr>
          <a:xfrm>
            <a:off x="1523033" y="308420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1508130" y="4453672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2914645" y="3084209"/>
            <a:ext cx="540000" cy="540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2914645" y="4489983"/>
            <a:ext cx="540000" cy="54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3970375" y="3784066"/>
            <a:ext cx="540000" cy="54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1672711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1875069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3091936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3294294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2" idx="1"/>
          </p:cNvCxnSpPr>
          <p:nvPr/>
        </p:nvCxnSpPr>
        <p:spPr>
          <a:xfrm flipH="1" flipV="1">
            <a:off x="3495279" y="3475937"/>
            <a:ext cx="554177" cy="387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2" idx="3"/>
          </p:cNvCxnSpPr>
          <p:nvPr/>
        </p:nvCxnSpPr>
        <p:spPr>
          <a:xfrm flipH="1">
            <a:off x="3431258" y="4244985"/>
            <a:ext cx="618198" cy="505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63661" y="3123376"/>
            <a:ext cx="62865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1/2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60611" y="4464052"/>
            <a:ext cx="62865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1/2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432982" y="3084209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425805" y="4500525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538219" y="3809974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橢圓 29"/>
          <p:cNvSpPr/>
          <p:nvPr/>
        </p:nvSpPr>
        <p:spPr>
          <a:xfrm>
            <a:off x="5711914" y="308420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1" name="橢圓 30"/>
          <p:cNvSpPr/>
          <p:nvPr/>
        </p:nvSpPr>
        <p:spPr>
          <a:xfrm>
            <a:off x="5697011" y="4453672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32" name="橢圓 31"/>
          <p:cNvSpPr/>
          <p:nvPr/>
        </p:nvSpPr>
        <p:spPr>
          <a:xfrm>
            <a:off x="7103526" y="3084209"/>
            <a:ext cx="540000" cy="540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3" name="橢圓 32"/>
          <p:cNvSpPr/>
          <p:nvPr/>
        </p:nvSpPr>
        <p:spPr>
          <a:xfrm>
            <a:off x="7103526" y="4489983"/>
            <a:ext cx="540000" cy="54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8159256" y="3784066"/>
            <a:ext cx="540000" cy="54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5861592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063950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280817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7483175" y="3621179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34" idx="1"/>
          </p:cNvCxnSpPr>
          <p:nvPr/>
        </p:nvCxnSpPr>
        <p:spPr>
          <a:xfrm flipH="1" flipV="1">
            <a:off x="7684160" y="3475937"/>
            <a:ext cx="554177" cy="387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4" idx="3"/>
          </p:cNvCxnSpPr>
          <p:nvPr/>
        </p:nvCxnSpPr>
        <p:spPr>
          <a:xfrm flipH="1">
            <a:off x="7620139" y="4244985"/>
            <a:ext cx="618198" cy="505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727100" y="3809974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233277" y="3102944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26100" y="4519260"/>
            <a:ext cx="4410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6464853" y="3123376"/>
            <a:ext cx="62865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1/2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461803" y="4464052"/>
            <a:ext cx="62865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1/2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61342" y="2459311"/>
            <a:ext cx="120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Basis: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064742" y="1723390"/>
            <a:ext cx="386938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 about dimension &gt; 1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9B3565D-0525-43FE-90CD-0B26B305D1C9}"/>
              </a:ext>
            </a:extLst>
          </p:cNvPr>
          <p:cNvSpPr txBox="1"/>
          <p:nvPr/>
        </p:nvSpPr>
        <p:spPr>
          <a:xfrm>
            <a:off x="1064741" y="5362929"/>
            <a:ext cx="606131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Column-stochastic matrix and “positive”</a:t>
            </a:r>
            <a:endParaRPr lang="zh-TW" altLang="en-US" sz="28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63951EA-91A7-4209-A7EB-2995CC6CABD2}"/>
              </a:ext>
            </a:extLst>
          </p:cNvPr>
          <p:cNvGrpSpPr/>
          <p:nvPr/>
        </p:nvGrpSpPr>
        <p:grpSpPr>
          <a:xfrm>
            <a:off x="2188026" y="6023663"/>
            <a:ext cx="6546011" cy="523220"/>
            <a:chOff x="2914645" y="6099816"/>
            <a:chExt cx="6546011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06C9975A-BAE1-4CB0-A9B1-878E6EA940A8}"/>
                    </a:ext>
                  </a:extLst>
                </p:cNvPr>
                <p:cNvSpPr txBox="1"/>
                <p:nvPr/>
              </p:nvSpPr>
              <p:spPr>
                <a:xfrm>
                  <a:off x="3772367" y="6099816"/>
                  <a:ext cx="568828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800" dirty="0"/>
                    <a:t>the dim of the eigenvalue </a:t>
                  </a:r>
                  <a14:m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altLang="zh-TW" sz="2800" dirty="0"/>
                    <a:t> is 1 </a:t>
                  </a:r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06C9975A-BAE1-4CB0-A9B1-878E6EA94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367" y="6099816"/>
                  <a:ext cx="5688289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251" t="-10465" b="-325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向右箭號 7">
              <a:extLst>
                <a:ext uri="{FF2B5EF4-FFF2-40B4-BE49-F238E27FC236}">
                  <a16:creationId xmlns:a16="http://schemas.microsoft.com/office/drawing/2014/main" id="{D329A8A6-CA0A-4301-8ED1-08E09DA42735}"/>
                </a:ext>
              </a:extLst>
            </p:cNvPr>
            <p:cNvSpPr/>
            <p:nvPr/>
          </p:nvSpPr>
          <p:spPr>
            <a:xfrm>
              <a:off x="2914645" y="6219095"/>
              <a:ext cx="827315" cy="3078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48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Unique Ranking?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31" y="1689249"/>
            <a:ext cx="5691331" cy="5554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68978" y="1238657"/>
            <a:ext cx="321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All entries are 1/n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1647535" y="4470682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1632632" y="5840145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3039147" y="4470682"/>
            <a:ext cx="540000" cy="540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3039147" y="5876456"/>
            <a:ext cx="540000" cy="54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4094877" y="5170539"/>
            <a:ext cx="540000" cy="54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797213" y="5007652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1999571" y="5007652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216438" y="5007652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3418796" y="5007652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1" idx="1"/>
          </p:cNvCxnSpPr>
          <p:nvPr/>
        </p:nvCxnSpPr>
        <p:spPr>
          <a:xfrm flipH="1" flipV="1">
            <a:off x="3619781" y="4862410"/>
            <a:ext cx="554177" cy="387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1" idx="3"/>
          </p:cNvCxnSpPr>
          <p:nvPr/>
        </p:nvCxnSpPr>
        <p:spPr>
          <a:xfrm flipH="1">
            <a:off x="3555760" y="5631458"/>
            <a:ext cx="618198" cy="505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tw.downloadicons.net/sites/default/files/en-ligne-264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98" y="4081961"/>
            <a:ext cx="571940" cy="5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809238" y="3271051"/>
            <a:ext cx="482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two ways to surf the web</a:t>
            </a:r>
            <a:endParaRPr lang="zh-TW" altLang="en-US" sz="2400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3678567" y="2244661"/>
            <a:ext cx="1627156" cy="1095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4725089" y="2294912"/>
            <a:ext cx="2235605" cy="1044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文字方塊 1023"/>
          <p:cNvSpPr txBox="1"/>
          <p:nvPr/>
        </p:nvSpPr>
        <p:spPr>
          <a:xfrm>
            <a:off x="2526111" y="2593906"/>
            <a:ext cx="230491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Follow the link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860724" y="2701504"/>
            <a:ext cx="230491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</a:t>
            </a:r>
            <a:endParaRPr lang="zh-TW" altLang="en-US" sz="2400" dirty="0"/>
          </a:p>
        </p:txBody>
      </p:sp>
      <p:sp>
        <p:nvSpPr>
          <p:cNvPr id="35" name="橢圓 34"/>
          <p:cNvSpPr/>
          <p:nvPr/>
        </p:nvSpPr>
        <p:spPr>
          <a:xfrm>
            <a:off x="5583881" y="4568398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橢圓 35"/>
          <p:cNvSpPr/>
          <p:nvPr/>
        </p:nvSpPr>
        <p:spPr>
          <a:xfrm>
            <a:off x="5568978" y="5937861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37" name="橢圓 36"/>
          <p:cNvSpPr/>
          <p:nvPr/>
        </p:nvSpPr>
        <p:spPr>
          <a:xfrm>
            <a:off x="6975493" y="4568398"/>
            <a:ext cx="540000" cy="540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8" name="橢圓 37"/>
          <p:cNvSpPr/>
          <p:nvPr/>
        </p:nvSpPr>
        <p:spPr>
          <a:xfrm>
            <a:off x="6975493" y="5974172"/>
            <a:ext cx="540000" cy="54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39" name="橢圓 38"/>
          <p:cNvSpPr/>
          <p:nvPr/>
        </p:nvSpPr>
        <p:spPr>
          <a:xfrm>
            <a:off x="8031223" y="5268255"/>
            <a:ext cx="540000" cy="54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</a:t>
            </a:r>
            <a:endParaRPr lang="zh-TW" altLang="en-US" sz="2400" dirty="0"/>
          </a:p>
        </p:txBody>
      </p:sp>
      <p:cxnSp>
        <p:nvCxnSpPr>
          <p:cNvPr id="40" name="直線單箭頭接點 39"/>
          <p:cNvCxnSpPr/>
          <p:nvPr/>
        </p:nvCxnSpPr>
        <p:spPr>
          <a:xfrm>
            <a:off x="5733559" y="5105368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5935917" y="5105368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7152784" y="5105368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7355142" y="5105368"/>
            <a:ext cx="0" cy="86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9" idx="1"/>
          </p:cNvCxnSpPr>
          <p:nvPr/>
        </p:nvCxnSpPr>
        <p:spPr>
          <a:xfrm flipH="1" flipV="1">
            <a:off x="7556127" y="4960126"/>
            <a:ext cx="554177" cy="387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9" idx="3"/>
          </p:cNvCxnSpPr>
          <p:nvPr/>
        </p:nvCxnSpPr>
        <p:spPr>
          <a:xfrm flipH="1">
            <a:off x="7492106" y="5729174"/>
            <a:ext cx="618198" cy="505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http://tw.downloadicons.net/sites/default/files/en-ligne-264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44" y="4179677"/>
            <a:ext cx="571940" cy="5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文字方塊 1024"/>
          <p:cNvSpPr txBox="1"/>
          <p:nvPr/>
        </p:nvSpPr>
        <p:spPr>
          <a:xfrm>
            <a:off x="440686" y="3804011"/>
            <a:ext cx="155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1 – m: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4653469" y="3893716"/>
            <a:ext cx="155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m:</a:t>
            </a:r>
            <a:endParaRPr lang="zh-TW" altLang="en-US" sz="2400" dirty="0"/>
          </a:p>
        </p:txBody>
      </p:sp>
      <p:cxnSp>
        <p:nvCxnSpPr>
          <p:cNvPr id="1028" name="直線單箭頭接點 1027"/>
          <p:cNvCxnSpPr>
            <a:endCxn id="35" idx="7"/>
          </p:cNvCxnSpPr>
          <p:nvPr/>
        </p:nvCxnSpPr>
        <p:spPr>
          <a:xfrm flipH="1">
            <a:off x="6044800" y="4582629"/>
            <a:ext cx="532947" cy="648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36" idx="7"/>
          </p:cNvCxnSpPr>
          <p:nvPr/>
        </p:nvCxnSpPr>
        <p:spPr>
          <a:xfrm flipH="1">
            <a:off x="6029897" y="4751617"/>
            <a:ext cx="654153" cy="12653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6" idx="2"/>
            <a:endCxn id="38" idx="1"/>
          </p:cNvCxnSpPr>
          <p:nvPr/>
        </p:nvCxnSpPr>
        <p:spPr>
          <a:xfrm>
            <a:off x="6866814" y="4751617"/>
            <a:ext cx="187760" cy="13016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7122561" y="4674999"/>
            <a:ext cx="1073258" cy="7045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手繪多邊形 1046"/>
          <p:cNvSpPr/>
          <p:nvPr/>
        </p:nvSpPr>
        <p:spPr>
          <a:xfrm rot="21171068">
            <a:off x="7026677" y="4033718"/>
            <a:ext cx="340797" cy="563848"/>
          </a:xfrm>
          <a:custGeom>
            <a:avLst/>
            <a:gdLst>
              <a:gd name="connsiteX0" fmla="*/ 0 w 340797"/>
              <a:gd name="connsiteY0" fmla="*/ 335248 h 563848"/>
              <a:gd name="connsiteX1" fmla="*/ 317500 w 340797"/>
              <a:gd name="connsiteY1" fmla="*/ 5048 h 563848"/>
              <a:gd name="connsiteX2" fmla="*/ 292100 w 340797"/>
              <a:gd name="connsiteY2" fmla="*/ 563848 h 56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797" h="563848">
                <a:moveTo>
                  <a:pt x="0" y="335248"/>
                </a:moveTo>
                <a:cubicBezTo>
                  <a:pt x="134408" y="151098"/>
                  <a:pt x="268817" y="-33052"/>
                  <a:pt x="317500" y="5048"/>
                </a:cubicBezTo>
                <a:cubicBezTo>
                  <a:pt x="366183" y="43148"/>
                  <a:pt x="329141" y="303498"/>
                  <a:pt x="292100" y="56384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/>
          <p:nvPr/>
        </p:nvCxnSpPr>
        <p:spPr>
          <a:xfrm>
            <a:off x="2922703" y="4751617"/>
            <a:ext cx="4767" cy="13016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文字方塊 1050"/>
          <p:cNvSpPr txBox="1"/>
          <p:nvPr/>
        </p:nvSpPr>
        <p:spPr>
          <a:xfrm>
            <a:off x="6153842" y="399390"/>
            <a:ext cx="1922245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Can it be non-uniform?</a:t>
            </a:r>
            <a:endParaRPr lang="zh-TW" altLang="en-US" sz="2400" dirty="0"/>
          </a:p>
        </p:txBody>
      </p:sp>
      <p:sp>
        <p:nvSpPr>
          <p:cNvPr id="1052" name="文字方塊 1051"/>
          <p:cNvSpPr txBox="1"/>
          <p:nvPr/>
        </p:nvSpPr>
        <p:spPr>
          <a:xfrm>
            <a:off x="4131878" y="1440275"/>
            <a:ext cx="105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0.15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8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23" grpId="0"/>
      <p:bldP spid="1024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1025" grpId="0"/>
      <p:bldP spid="48" grpId="0"/>
      <p:bldP spid="1047" grpId="0" animBg="1"/>
      <p:bldP spid="1051" grpId="0" animBg="1"/>
      <p:bldP spid="10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Power method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672193" y="1834272"/>
                <a:ext cx="4496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,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3" y="1834272"/>
                <a:ext cx="4496708" cy="523220"/>
              </a:xfrm>
              <a:prstGeom prst="rect">
                <a:avLst/>
              </a:prstGeom>
              <a:blipFill>
                <a:blip r:embed="rId3"/>
                <a:stretch>
                  <a:fillRect l="-2710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5974841" y="978178"/>
                <a:ext cx="2189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Start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841" y="978178"/>
                <a:ext cx="2189840" cy="523220"/>
              </a:xfrm>
              <a:prstGeom prst="rect">
                <a:avLst/>
              </a:prstGeom>
              <a:blipFill>
                <a:blip r:embed="rId4"/>
                <a:stretch>
                  <a:fillRect l="-5571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879021" y="3534272"/>
                <a:ext cx="4717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21" y="3534272"/>
                <a:ext cx="471714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879021" y="4210116"/>
                <a:ext cx="4717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21" y="4210116"/>
                <a:ext cx="471714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1051376" y="5622917"/>
                <a:ext cx="4717143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76" y="5622917"/>
                <a:ext cx="4717143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 rot="5400000">
            <a:off x="2682066" y="5022075"/>
            <a:ext cx="1008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5999844" y="4154599"/>
                <a:ext cx="16546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844" y="4154599"/>
                <a:ext cx="1654629" cy="523220"/>
              </a:xfrm>
              <a:prstGeom prst="rect">
                <a:avLst/>
              </a:prstGeom>
              <a:blipFill>
                <a:blip r:embed="rId8"/>
                <a:stretch>
                  <a:fillRect l="-7353"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6237305" y="4863334"/>
                <a:ext cx="20623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305" y="4863334"/>
                <a:ext cx="206233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1825824" y="2459039"/>
            <a:ext cx="295184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 is very large</a:t>
            </a:r>
            <a:endParaRPr lang="zh-TW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7435424" y="6049667"/>
            <a:ext cx="864211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Proof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4228BF9-C739-492C-860B-C11C997578D1}"/>
                  </a:ext>
                </a:extLst>
              </p:cNvPr>
              <p:cNvSpPr txBox="1"/>
              <p:nvPr/>
            </p:nvSpPr>
            <p:spPr>
              <a:xfrm>
                <a:off x="5974841" y="1561813"/>
                <a:ext cx="2189840" cy="1313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4228BF9-C739-492C-860B-C11C9975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841" y="1561813"/>
                <a:ext cx="2189840" cy="13131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7724DB36-4CDB-4A13-BDBE-D33541BEFF60}"/>
              </a:ext>
            </a:extLst>
          </p:cNvPr>
          <p:cNvSpPr txBox="1"/>
          <p:nvPr/>
        </p:nvSpPr>
        <p:spPr>
          <a:xfrm>
            <a:off x="5453625" y="2922644"/>
            <a:ext cx="3232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all positive, sum to 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636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1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THE $25,000,000,000 EIGENVECTOR: THE LINEAR ALGEBRA BEHIND GOOGLE</a:t>
            </a:r>
          </a:p>
          <a:p>
            <a:pPr lvl="1"/>
            <a:r>
              <a:rPr lang="en-US" altLang="zh-TW" sz="3200" dirty="0"/>
              <a:t>http://userpages.umbc.edu/~kogan/teaching/m430/GooglePageRank.pdf</a:t>
            </a:r>
          </a:p>
          <a:p>
            <a:r>
              <a:rPr lang="en-US" altLang="zh-TW" sz="3200" dirty="0"/>
              <a:t>A SURVEY OF EIGENVECTOR METHODS FOR WEB INFORMATION RETRIEVAL</a:t>
            </a:r>
          </a:p>
          <a:p>
            <a:pPr lvl="1"/>
            <a:r>
              <a:rPr lang="en-US" altLang="zh-TW" sz="3200" dirty="0"/>
              <a:t>http://doradca.oeiizk.waw.pl/survey.pdf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970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56" y="103172"/>
            <a:ext cx="5849258" cy="65349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3594" y="5991802"/>
            <a:ext cx="340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http://incomebully.com/does-pr-pagerank-still-matter/</a:t>
            </a:r>
          </a:p>
        </p:txBody>
      </p:sp>
      <p:pic>
        <p:nvPicPr>
          <p:cNvPr id="2050" name="Picture 2" descr="http://incomebully.com/wp-content/uploads/2015/02/pagera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19931"/>
            <a:ext cx="3350078" cy="2312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06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oogle Pagerank Updates Expla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6" y="317032"/>
            <a:ext cx="7859345" cy="592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836057" y="6242980"/>
            <a:ext cx="5653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http://www.hobo-web.co.uk/google-pr-update/</a:t>
            </a:r>
          </a:p>
        </p:txBody>
      </p:sp>
    </p:spTree>
    <p:extLst>
      <p:ext uri="{BB962C8B-B14F-4D97-AF65-F5344CB8AC3E}">
        <p14:creationId xmlns:p14="http://schemas.microsoft.com/office/powerpoint/2010/main" val="283241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Information of 2008 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19200" y="5942567"/>
            <a:ext cx="695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Source: http://terrylogin.blogspot.com/2008/09/pagerank.html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48627" y="106800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Rank</a:t>
            </a:r>
            <a:r>
              <a:rPr lang="zh-TW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8</a:t>
            </a:r>
            <a:b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</a:br>
            <a:r>
              <a:rPr lang="en-US" altLang="zh-TW" dirty="0">
                <a:solidFill>
                  <a:srgbClr val="333333"/>
                </a:solidFill>
                <a:latin typeface="Georgia" panose="02040502050405020303" pitchFamily="18" charset="0"/>
              </a:rPr>
              <a:t>Google</a:t>
            </a:r>
            <a:r>
              <a:rPr lang="zh-TW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台灣首頁：</a:t>
            </a:r>
            <a:r>
              <a:rPr lang="en-US" altLang="zh-TW" dirty="0">
                <a:solidFill>
                  <a:srgbClr val="000099"/>
                </a:solidFill>
                <a:latin typeface="Georgia" panose="02040502050405020303" pitchFamily="18" charset="0"/>
                <a:hlinkClick r:id="rId2"/>
              </a:rPr>
              <a:t>www.google.com.tw</a:t>
            </a:r>
            <a:br>
              <a:rPr lang="en-US" altLang="zh-TW" dirty="0"/>
            </a:br>
            <a:r>
              <a:rPr lang="en-US" altLang="zh-TW" dirty="0" err="1">
                <a:solidFill>
                  <a:srgbClr val="333333"/>
                </a:solidFill>
                <a:latin typeface="Georgia" panose="02040502050405020303" pitchFamily="18" charset="0"/>
              </a:rPr>
              <a:t>Youtube</a:t>
            </a:r>
            <a:r>
              <a:rPr lang="zh-TW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台灣首頁：</a:t>
            </a:r>
            <a:r>
              <a:rPr lang="en-US" altLang="zh-TW" dirty="0">
                <a:solidFill>
                  <a:srgbClr val="000099"/>
                </a:solidFill>
                <a:latin typeface="Georgia" panose="02040502050405020303" pitchFamily="18" charset="0"/>
                <a:hlinkClick r:id="rId3"/>
              </a:rPr>
              <a:t>http://tw.youtube.com</a:t>
            </a:r>
            <a:br>
              <a:rPr lang="en-US" altLang="zh-TW" dirty="0"/>
            </a:br>
            <a:r>
              <a:rPr lang="zh-TW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台灣大學網站首頁：</a:t>
            </a:r>
            <a:r>
              <a:rPr lang="en-US" altLang="zh-TW" dirty="0">
                <a:solidFill>
                  <a:srgbClr val="000099"/>
                </a:solidFill>
                <a:latin typeface="Georgia" panose="02040502050405020303" pitchFamily="18" charset="0"/>
                <a:hlinkClick r:id="rId4"/>
              </a:rPr>
              <a:t>www.ntu.edu.tw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8650" y="254462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Rank</a:t>
            </a:r>
            <a:r>
              <a:rPr lang="zh-TW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7</a:t>
            </a:r>
            <a:br>
              <a:rPr lang="en-US" altLang="zh-TW" dirty="0"/>
            </a:br>
            <a:r>
              <a:rPr lang="zh-TW" altLang="en-US" dirty="0"/>
              <a:t>痞客邦首頁：</a:t>
            </a:r>
            <a:r>
              <a:rPr lang="en-US" altLang="zh-TW" u="sng" dirty="0">
                <a:hlinkClick r:id="rId5"/>
              </a:rPr>
              <a:t>www.pixnet.net</a:t>
            </a:r>
            <a:br>
              <a:rPr lang="en-US" altLang="zh-TW" dirty="0"/>
            </a:br>
            <a:r>
              <a:rPr lang="en-US" altLang="zh-TW" dirty="0"/>
              <a:t>104</a:t>
            </a:r>
            <a:r>
              <a:rPr lang="zh-TW" altLang="en-US" dirty="0"/>
              <a:t>人力銀行：</a:t>
            </a:r>
            <a:r>
              <a:rPr lang="en-US" altLang="zh-TW" dirty="0">
                <a:hlinkClick r:id="rId6"/>
              </a:rPr>
              <a:t>www.104.com.tw</a:t>
            </a:r>
            <a:endParaRPr lang="en-US" altLang="zh-TW" dirty="0"/>
          </a:p>
          <a:p>
            <a:r>
              <a:rPr lang="zh-TW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無名小站首頁：</a:t>
            </a:r>
            <a:r>
              <a:rPr lang="en-US" altLang="zh-TW" dirty="0">
                <a:solidFill>
                  <a:srgbClr val="000099"/>
                </a:solidFill>
                <a:latin typeface="Georgia" panose="02040502050405020303" pitchFamily="18" charset="0"/>
                <a:hlinkClick r:id="rId7"/>
              </a:rPr>
              <a:t>www.wretch.cc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48627" y="255118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Rank</a:t>
            </a:r>
            <a:r>
              <a:rPr lang="zh-TW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6</a:t>
            </a:r>
            <a:b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</a:br>
            <a:r>
              <a:rPr lang="zh-TW" altLang="en-US" dirty="0"/>
              <a:t>博客來網站：</a:t>
            </a:r>
            <a:r>
              <a:rPr lang="en-US" altLang="zh-TW" dirty="0">
                <a:hlinkClick r:id="rId8"/>
              </a:rPr>
              <a:t>www.books.com.tw</a:t>
            </a:r>
            <a:br>
              <a:rPr lang="en-US" altLang="zh-TW" dirty="0"/>
            </a:br>
            <a:r>
              <a:rPr lang="zh-TW" altLang="en-US" dirty="0"/>
              <a:t>聯合新聞網首頁：</a:t>
            </a:r>
            <a:r>
              <a:rPr lang="en-US" altLang="zh-TW" dirty="0">
                <a:hlinkClick r:id="rId9"/>
              </a:rPr>
              <a:t>http://udn.com</a:t>
            </a:r>
            <a:br>
              <a:rPr lang="en-US" altLang="zh-TW" dirty="0"/>
            </a:br>
            <a:r>
              <a:rPr lang="zh-TW" altLang="en-US" dirty="0"/>
              <a:t>天下雜誌網站首頁：</a:t>
            </a:r>
            <a:r>
              <a:rPr lang="en-US" altLang="zh-TW" dirty="0">
                <a:hlinkClick r:id="rId10"/>
              </a:rPr>
              <a:t>www.cw.com.tw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8650" y="4080184"/>
            <a:ext cx="3672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Rank</a:t>
            </a:r>
            <a:r>
              <a:rPr lang="zh-TW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5</a:t>
            </a:r>
            <a:endParaRPr lang="en-US" altLang="zh-TW" dirty="0"/>
          </a:p>
          <a:p>
            <a:r>
              <a:rPr lang="zh-TW" altLang="en-US" dirty="0"/>
              <a:t>推推王網站：</a:t>
            </a:r>
            <a:r>
              <a:rPr lang="en-US" altLang="zh-TW" dirty="0">
                <a:hlinkClick r:id="rId11"/>
              </a:rPr>
              <a:t>http://funp.com</a:t>
            </a:r>
            <a:br>
              <a:rPr lang="en-US" altLang="zh-TW" dirty="0"/>
            </a:br>
            <a:r>
              <a:rPr lang="zh-TW" altLang="en-US" dirty="0"/>
              <a:t>愛情公寓網站：</a:t>
            </a:r>
            <a:r>
              <a:rPr lang="en-US" altLang="zh-TW" dirty="0">
                <a:hlinkClick r:id="rId12"/>
              </a:rPr>
              <a:t>www.i-part.com.tw</a:t>
            </a:r>
            <a:br>
              <a:rPr lang="en-US" altLang="zh-TW" dirty="0"/>
            </a:br>
            <a:r>
              <a:rPr lang="en-US" altLang="zh-TW" dirty="0" err="1"/>
              <a:t>KKman</a:t>
            </a:r>
            <a:r>
              <a:rPr lang="zh-TW" altLang="en-US" dirty="0"/>
              <a:t>網站首頁：</a:t>
            </a:r>
            <a:r>
              <a:rPr lang="en-US" altLang="zh-TW" dirty="0">
                <a:hlinkClick r:id="rId13"/>
              </a:rPr>
              <a:t>www.kkman.com.tw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448627" y="413001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Rank</a:t>
            </a:r>
            <a:r>
              <a:rPr lang="zh-TW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：</a:t>
            </a:r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4</a:t>
            </a:r>
            <a:b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</a:br>
            <a:r>
              <a:rPr lang="zh-TW" altLang="en-US" dirty="0"/>
              <a:t>工頭堅部落格：</a:t>
            </a:r>
            <a:r>
              <a:rPr lang="en-US" altLang="zh-TW" dirty="0">
                <a:hlinkClick r:id="rId14"/>
              </a:rPr>
              <a:t>http://worker.bluecircus.net</a:t>
            </a:r>
            <a:br>
              <a:rPr lang="en-US" altLang="zh-TW" dirty="0"/>
            </a:br>
            <a:r>
              <a:rPr lang="zh-TW" altLang="en-US" dirty="0"/>
              <a:t>白木怡言部落格：</a:t>
            </a:r>
            <a:r>
              <a:rPr lang="en-US" altLang="zh-TW" dirty="0">
                <a:hlinkClick r:id="rId15"/>
              </a:rPr>
              <a:t>www.yubou.tw</a:t>
            </a:r>
            <a:br>
              <a:rPr lang="en-US" altLang="zh-TW" dirty="0"/>
            </a:br>
            <a:r>
              <a:rPr lang="en-US" altLang="zh-TW" dirty="0"/>
              <a:t>RO</a:t>
            </a:r>
            <a:r>
              <a:rPr lang="zh-TW" altLang="en-US" dirty="0"/>
              <a:t>仙境傳說網站：</a:t>
            </a:r>
            <a:r>
              <a:rPr lang="en-US" altLang="zh-TW" dirty="0">
                <a:hlinkClick r:id="rId16"/>
              </a:rPr>
              <a:t>http://ro.gameflier.com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091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</a:t>
            </a:r>
            <a:endParaRPr lang="zh-TW" altLang="en-US" dirty="0"/>
          </a:p>
        </p:txBody>
      </p:sp>
      <p:pic>
        <p:nvPicPr>
          <p:cNvPr id="4" name="Why isn't my site's PageRank chang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81566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Actually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The Last Toolbar </a:t>
            </a:r>
            <a:r>
              <a:rPr lang="en-US" altLang="zh-TW" b="1" dirty="0" err="1"/>
              <a:t>Pagerank</a:t>
            </a:r>
            <a:r>
              <a:rPr lang="en-US" altLang="zh-TW" b="1" dirty="0"/>
              <a:t> Update was December 2013 </a:t>
            </a:r>
            <a:endParaRPr lang="en-US" altLang="zh-TW" dirty="0"/>
          </a:p>
          <a:p>
            <a:r>
              <a:rPr lang="en-US" altLang="zh-TW" dirty="0"/>
              <a:t>Google declared thereafter: “P</a:t>
            </a:r>
            <a:r>
              <a:rPr lang="en-US" altLang="zh-TW" i="1" dirty="0"/>
              <a:t>ageRank is something that we haven’t updated for over a year now, and we’re probably not going to be updating it again going forward, at least the Toolbar version.</a:t>
            </a:r>
            <a:r>
              <a:rPr lang="en-US" altLang="zh-TW" dirty="0"/>
              <a:t>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95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/>
              <a:t>Webpages with a higher PageRank are more likely to appear at the top of Google search results.</a:t>
            </a:r>
          </a:p>
          <a:p>
            <a:r>
              <a:rPr lang="en-US" altLang="zh-TW" i="1" dirty="0"/>
              <a:t>PageRank relies on the uniquely democratic nature of the web by using its vast link structure as an indicator of an individual page’s value. </a:t>
            </a:r>
          </a:p>
          <a:p>
            <a:r>
              <a:rPr lang="en-US" altLang="zh-TW" b="1" i="1" dirty="0"/>
              <a:t>Google interprets a link from page A to page B as a vote, by page A, for page B</a:t>
            </a:r>
            <a:r>
              <a:rPr lang="en-US" altLang="zh-TW" i="1" dirty="0"/>
              <a:t>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785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upload.wikimedia.org/wikipedia/commons/6/69/PageRank-hi-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825625"/>
            <a:ext cx="6629400" cy="476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274457" y="3220315"/>
            <a:ext cx="2104572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很多網頁連到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51428" y="1594792"/>
            <a:ext cx="2104572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很多網頁連到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378778" y="1460596"/>
            <a:ext cx="241662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被重要網頁連到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1950" y="4330700"/>
            <a:ext cx="146685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hyperlink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928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1020</Words>
  <Application>Microsoft Office PowerPoint</Application>
  <PresentationFormat>如螢幕大小 (4:3)</PresentationFormat>
  <Paragraphs>225</Paragraphs>
  <Slides>19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CharterBT</vt:lpstr>
      <vt:lpstr>helvetica neue</vt:lpstr>
      <vt:lpstr>微軟正黑體</vt:lpstr>
      <vt:lpstr>Arial</vt:lpstr>
      <vt:lpstr>Calibri</vt:lpstr>
      <vt:lpstr>Calibri Light</vt:lpstr>
      <vt:lpstr>Cambria Math</vt:lpstr>
      <vt:lpstr>Georgia</vt:lpstr>
      <vt:lpstr>Office 佈景主題</vt:lpstr>
      <vt:lpstr>The Most Valuable Eigenvector</vt:lpstr>
      <vt:lpstr>Reference</vt:lpstr>
      <vt:lpstr>Search</vt:lpstr>
      <vt:lpstr>PowerPoint 簡報</vt:lpstr>
      <vt:lpstr>PageRank</vt:lpstr>
      <vt:lpstr>PageRank</vt:lpstr>
      <vt:lpstr>Actually ……</vt:lpstr>
      <vt:lpstr>PageRank</vt:lpstr>
      <vt:lpstr>Importance</vt:lpstr>
      <vt:lpstr>PageRank</vt:lpstr>
      <vt:lpstr>Importance - Formulas</vt:lpstr>
      <vt:lpstr>Importance - Formulas</vt:lpstr>
      <vt:lpstr>Importance - Formulas</vt:lpstr>
      <vt:lpstr>Eigenvalue = 1</vt:lpstr>
      <vt:lpstr>Unique Ranking?</vt:lpstr>
      <vt:lpstr>Unique Ranking?</vt:lpstr>
      <vt:lpstr>Unique Ranking?</vt:lpstr>
      <vt:lpstr>Unique Ranking?</vt:lpstr>
      <vt:lpstr>Power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Most Valuable Eigenvector</dc:title>
  <dc:creator>Hung-yi Lee</dc:creator>
  <cp:lastModifiedBy>Hung-yi Lee</cp:lastModifiedBy>
  <cp:revision>10</cp:revision>
  <dcterms:created xsi:type="dcterms:W3CDTF">2020-12-01T17:45:44Z</dcterms:created>
  <dcterms:modified xsi:type="dcterms:W3CDTF">2020-12-03T16:16:48Z</dcterms:modified>
</cp:coreProperties>
</file>